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5"/>
  </p:notesMasterIdLst>
  <p:handoutMasterIdLst>
    <p:handoutMasterId r:id="rId36"/>
  </p:handoutMasterIdLst>
  <p:sldIdLst>
    <p:sldId id="799" r:id="rId4"/>
    <p:sldId id="813" r:id="rId5"/>
    <p:sldId id="530" r:id="rId6"/>
    <p:sldId id="531" r:id="rId7"/>
    <p:sldId id="542" r:id="rId8"/>
    <p:sldId id="545" r:id="rId9"/>
    <p:sldId id="763" r:id="rId10"/>
    <p:sldId id="764" r:id="rId11"/>
    <p:sldId id="775" r:id="rId12"/>
    <p:sldId id="774" r:id="rId13"/>
    <p:sldId id="776" r:id="rId14"/>
    <p:sldId id="766" r:id="rId15"/>
    <p:sldId id="767" r:id="rId16"/>
    <p:sldId id="768" r:id="rId17"/>
    <p:sldId id="769" r:id="rId18"/>
    <p:sldId id="770" r:id="rId19"/>
    <p:sldId id="771" r:id="rId20"/>
    <p:sldId id="772" r:id="rId21"/>
    <p:sldId id="773" r:id="rId22"/>
    <p:sldId id="777" r:id="rId23"/>
    <p:sldId id="778" r:id="rId24"/>
    <p:sldId id="779" r:id="rId25"/>
    <p:sldId id="780" r:id="rId26"/>
    <p:sldId id="781" r:id="rId27"/>
    <p:sldId id="808" r:id="rId28"/>
    <p:sldId id="819" r:id="rId29"/>
    <p:sldId id="805" r:id="rId30"/>
    <p:sldId id="814" r:id="rId31"/>
    <p:sldId id="815" r:id="rId32"/>
    <p:sldId id="812" r:id="rId33"/>
    <p:sldId id="81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 autoAdjust="0"/>
    <p:restoredTop sz="86391" autoAdjust="0"/>
  </p:normalViewPr>
  <p:slideViewPr>
    <p:cSldViewPr snapToGrid="0" snapToObjects="1">
      <p:cViewPr varScale="1">
        <p:scale>
          <a:sx n="96" d="100"/>
          <a:sy n="96" d="100"/>
        </p:scale>
        <p:origin x="1936" y="168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9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kaskr.github.io/adcomp/matrix_arrays_8cpp-example.html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69244" y="3487606"/>
            <a:ext cx="7817556" cy="2517681"/>
          </a:xfrm>
        </p:spPr>
        <p:txBody>
          <a:bodyPr>
            <a:normAutofit/>
          </a:bodyPr>
          <a:lstStyle/>
          <a:p>
            <a:r>
              <a:rPr lang="en-US" sz="2800" b="1" dirty="0"/>
              <a:t>TMB workshop</a:t>
            </a:r>
          </a:p>
          <a:p>
            <a:r>
              <a:rPr lang="en-US" sz="2800" b="1" dirty="0"/>
              <a:t>Session III</a:t>
            </a:r>
          </a:p>
          <a:p>
            <a:r>
              <a:rPr lang="en-US" sz="2800" b="1" dirty="0"/>
              <a:t>Programming bits, State-space models</a:t>
            </a:r>
          </a:p>
          <a:p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580: Models for Marine Ecosystem-Based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08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139744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State-space modeling, hidden process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73356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716454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2201001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2769305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2936480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2895869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2672034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population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0" name="Bent Arrow 89"/>
          <p:cNvSpPr/>
          <p:nvPr/>
        </p:nvSpPr>
        <p:spPr>
          <a:xfrm rot="3209169">
            <a:off x="5592172" y="2451842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State-space modeling, hidden process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73356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716454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2201001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2769305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2936480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2895869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2672034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population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0" name="Bent Arrow 89"/>
          <p:cNvSpPr/>
          <p:nvPr/>
        </p:nvSpPr>
        <p:spPr>
          <a:xfrm rot="3209169">
            <a:off x="5592172" y="2451842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605" y="1046756"/>
            <a:ext cx="48388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We are interested in separating variability associated with population process from that due to the observations.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80918" y="1786022"/>
            <a:ext cx="230925" cy="316248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18430" y="2175798"/>
            <a:ext cx="716002" cy="234002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1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process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Observation model</a:t>
            </a: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383166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330200" progId="Equation.3">
                  <p:embed/>
                </p:oleObj>
              </mc:Choice>
              <mc:Fallback>
                <p:oleObj name="Equation" r:id="rId2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868633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200" imgH="241300" progId="Equation.3">
                  <p:embed/>
                </p:oleObj>
              </mc:Choice>
              <mc:Fallback>
                <p:oleObj name="Equation" r:id="rId4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539024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330200" progId="Equation.3">
                  <p:embed/>
                </p:oleObj>
              </mc:Choice>
              <mc:Fallback>
                <p:oleObj name="Equation" r:id="rId6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459559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900" imgH="241300" progId="Equation.3">
                  <p:embed/>
                </p:oleObj>
              </mc:Choice>
              <mc:Fallback>
                <p:oleObj name="Equation" r:id="rId8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29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process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Observation model</a:t>
            </a: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4361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330200" progId="Equation.3">
                  <p:embed/>
                </p:oleObj>
              </mc:Choice>
              <mc:Fallback>
                <p:oleObj name="Equation" r:id="rId2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848752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200" imgH="241300" progId="Equation.3">
                  <p:embed/>
                </p:oleObj>
              </mc:Choice>
              <mc:Fallback>
                <p:oleObj name="Equation" r:id="rId4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64287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330200" progId="Equation.3">
                  <p:embed/>
                </p:oleObj>
              </mc:Choice>
              <mc:Fallback>
                <p:oleObj name="Equation" r:id="rId6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66366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900" imgH="241300" progId="Equation.3">
                  <p:embed/>
                </p:oleObj>
              </mc:Choice>
              <mc:Fallback>
                <p:oleObj name="Equation" r:id="rId8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678272" y="2428475"/>
            <a:ext cx="1210409" cy="6196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2824821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growth rate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73686" y="1451502"/>
            <a:ext cx="1759431" cy="6472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8816" y="1051870"/>
            <a:ext cx="162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size at time </a:t>
            </a:r>
            <a:r>
              <a:rPr lang="en-US" i="1" dirty="0"/>
              <a:t>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72539" y="2457700"/>
            <a:ext cx="2930545" cy="3881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33273" y="2493473"/>
            <a:ext cx="181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deviation in population growth, process error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628615" y="1740755"/>
            <a:ext cx="976849" cy="3814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6862" y="1451501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error variance</a:t>
            </a:r>
          </a:p>
        </p:txBody>
      </p:sp>
    </p:spTree>
    <p:extLst>
      <p:ext uri="{BB962C8B-B14F-4D97-AF65-F5344CB8AC3E}">
        <p14:creationId xmlns:p14="http://schemas.microsoft.com/office/powerpoint/2010/main" val="675621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process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Observation model</a:t>
            </a: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513789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330200" progId="Equation.3">
                  <p:embed/>
                </p:oleObj>
              </mc:Choice>
              <mc:Fallback>
                <p:oleObj name="Equation" r:id="rId2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43581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200" imgH="241300" progId="Equation.3">
                  <p:embed/>
                </p:oleObj>
              </mc:Choice>
              <mc:Fallback>
                <p:oleObj name="Equation" r:id="rId4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348198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330200" progId="Equation.3">
                  <p:embed/>
                </p:oleObj>
              </mc:Choice>
              <mc:Fallback>
                <p:oleObj name="Equation" r:id="rId6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822400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900" imgH="241300" progId="Equation.3">
                  <p:embed/>
                </p:oleObj>
              </mc:Choice>
              <mc:Fallback>
                <p:oleObj name="Equation" r:id="rId8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678272" y="2428475"/>
            <a:ext cx="1210409" cy="6196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2824821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growth rate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73686" y="1451502"/>
            <a:ext cx="1759431" cy="6472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8816" y="1051870"/>
            <a:ext cx="162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size at time </a:t>
            </a:r>
            <a:r>
              <a:rPr lang="en-US" i="1" dirty="0"/>
              <a:t>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72539" y="2457700"/>
            <a:ext cx="2930545" cy="3881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33273" y="2493473"/>
            <a:ext cx="181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deviation in population growth, process error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37363" y="5339026"/>
            <a:ext cx="721070" cy="45667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290" y="5742730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Observationat</a:t>
            </a:r>
            <a:r>
              <a:rPr lang="en-US" dirty="0"/>
              <a:t> time </a:t>
            </a:r>
            <a:r>
              <a:rPr lang="en-US" i="1" dirty="0"/>
              <a:t>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06267" y="4647599"/>
            <a:ext cx="1722156" cy="38140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4017" y="4220216"/>
            <a:ext cx="286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 relating population size to observed values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065657" y="5429720"/>
            <a:ext cx="1562958" cy="50190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38734" y="5782886"/>
            <a:ext cx="18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error residual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628615" y="1740755"/>
            <a:ext cx="976849" cy="3814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501498" y="5219657"/>
            <a:ext cx="921029" cy="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6862" y="1451501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error variance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05464" y="4866547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error variance</a:t>
            </a:r>
          </a:p>
        </p:txBody>
      </p:sp>
    </p:spTree>
    <p:extLst>
      <p:ext uri="{BB962C8B-B14F-4D97-AF65-F5344CB8AC3E}">
        <p14:creationId xmlns:p14="http://schemas.microsoft.com/office/powerpoint/2010/main" val="140739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/>
              <a:t>Lamda</a:t>
            </a:r>
            <a:r>
              <a:rPr lang="en-US" dirty="0"/>
              <a:t> = 1.05, tau=2, sigma=4, n0=10</a:t>
            </a:r>
          </a:p>
          <a:p>
            <a:r>
              <a:rPr lang="en-US" dirty="0"/>
              <a:t>Deterministic dynamics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37" y="969476"/>
            <a:ext cx="6240618" cy="43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/>
              <a:t>Lamda</a:t>
            </a:r>
            <a:r>
              <a:rPr lang="en-US" dirty="0"/>
              <a:t> = 1.05, tau=2, sigma=4, n0=10</a:t>
            </a:r>
          </a:p>
          <a:p>
            <a:r>
              <a:rPr lang="en-US" dirty="0"/>
              <a:t>Process error, one realization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0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/>
              <a:t>Lamda</a:t>
            </a:r>
            <a:r>
              <a:rPr lang="en-US" dirty="0"/>
              <a:t> = 1.05, tau=2, sigma=4, n0=10</a:t>
            </a:r>
          </a:p>
          <a:p>
            <a:r>
              <a:rPr lang="en-US" dirty="0"/>
              <a:t>Process error, 10 realizations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models: exponential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/>
              <a:t>Lamda</a:t>
            </a:r>
            <a:r>
              <a:rPr lang="en-US" dirty="0"/>
              <a:t> = 1.05, tau=2, sigma=4, n0=10</a:t>
            </a:r>
          </a:p>
          <a:p>
            <a:r>
              <a:rPr lang="en-US" dirty="0"/>
              <a:t>Observations around the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0604" y="5912145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We might be interested in estimating the values for these parameters!</a:t>
            </a:r>
          </a:p>
        </p:txBody>
      </p:sp>
      <p:sp>
        <p:nvSpPr>
          <p:cNvPr id="9" name="Up Arrow 8"/>
          <p:cNvSpPr/>
          <p:nvPr/>
        </p:nvSpPr>
        <p:spPr>
          <a:xfrm>
            <a:off x="4118429" y="6045326"/>
            <a:ext cx="655884" cy="279136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models, more generally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and Observation modeled as conditional probability density functions.</a:t>
            </a:r>
          </a:p>
          <a:p>
            <a:r>
              <a:rPr lang="en-US" dirty="0"/>
              <a:t>State process model describes change in state vector from time </a:t>
            </a:r>
            <a:r>
              <a:rPr lang="en-US" i="1" dirty="0"/>
              <a:t>t-1</a:t>
            </a:r>
            <a:r>
              <a:rPr lang="en-US" dirty="0"/>
              <a:t> to </a:t>
            </a:r>
            <a:r>
              <a:rPr lang="en-US" i="1" dirty="0"/>
              <a:t>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Observation model relates the state to the observed data, given values for the states.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               are the model parameters.</a:t>
            </a:r>
          </a:p>
          <a:p>
            <a:r>
              <a:rPr lang="en-US" dirty="0"/>
              <a:t>We also need the initial state,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844444"/>
              </p:ext>
            </p:extLst>
          </p:nvPr>
        </p:nvGraphicFramePr>
        <p:xfrm>
          <a:off x="3347555" y="3284938"/>
          <a:ext cx="21224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400" imgH="215900" progId="Equation.3">
                  <p:embed/>
                </p:oleObj>
              </mc:Choice>
              <mc:Fallback>
                <p:oleObj name="Equation" r:id="rId2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7555" y="3284938"/>
                        <a:ext cx="21224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63970"/>
              </p:ext>
            </p:extLst>
          </p:nvPr>
        </p:nvGraphicFramePr>
        <p:xfrm>
          <a:off x="3398838" y="5065910"/>
          <a:ext cx="2019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300" imgH="215900" progId="Equation.3">
                  <p:embed/>
                </p:oleObj>
              </mc:Choice>
              <mc:Fallback>
                <p:oleObj name="Equation" r:id="rId4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838" y="5065910"/>
                        <a:ext cx="2019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65267"/>
              </p:ext>
            </p:extLst>
          </p:nvPr>
        </p:nvGraphicFramePr>
        <p:xfrm>
          <a:off x="893442" y="5489169"/>
          <a:ext cx="147161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" imgH="203200" progId="Equation.3">
                  <p:embed/>
                </p:oleObj>
              </mc:Choice>
              <mc:Fallback>
                <p:oleObj name="Equation" r:id="rId6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3442" y="5489169"/>
                        <a:ext cx="1471613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348"/>
              </p:ext>
            </p:extLst>
          </p:nvPr>
        </p:nvGraphicFramePr>
        <p:xfrm>
          <a:off x="5932455" y="6073219"/>
          <a:ext cx="16097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6900" imgH="215900" progId="Equation.3">
                  <p:embed/>
                </p:oleObj>
              </mc:Choice>
              <mc:Fallback>
                <p:oleObj name="Equation" r:id="rId8" imgW="596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32455" y="6073219"/>
                        <a:ext cx="16097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743B-72E2-0943-BE0B-06EC7D7F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A33C-8192-F347-8D56-358CA911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effects models</a:t>
            </a:r>
          </a:p>
          <a:p>
            <a:r>
              <a:rPr lang="en-US" dirty="0"/>
              <a:t>Poisson GLMM</a:t>
            </a:r>
          </a:p>
        </p:txBody>
      </p:sp>
    </p:spTree>
    <p:extLst>
      <p:ext uri="{BB962C8B-B14F-4D97-AF65-F5344CB8AC3E}">
        <p14:creationId xmlns:p14="http://schemas.microsoft.com/office/powerpoint/2010/main" val="86606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models and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Thorson &amp; </a:t>
            </a:r>
            <a:r>
              <a:rPr lang="en-US" dirty="0" err="1"/>
              <a:t>Minto</a:t>
            </a:r>
            <a:r>
              <a:rPr lang="en-US" dirty="0"/>
              <a:t> (2015)</a:t>
            </a:r>
          </a:p>
        </p:txBody>
      </p:sp>
      <p:pic>
        <p:nvPicPr>
          <p:cNvPr id="5" name="Picture 4" descr="Screen Shot 2015-10-05 at 10.2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049197"/>
            <a:ext cx="6261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9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state-space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829393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7500" imgH="482600" progId="Equation.3">
                  <p:embed/>
                </p:oleObj>
              </mc:Choice>
              <mc:Fallback>
                <p:oleObj name="Equation" r:id="rId2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2135112" y="2428475"/>
            <a:ext cx="2428165" cy="83740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1446" y="2652447"/>
            <a:ext cx="2763088" cy="21486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898198" y="2428475"/>
            <a:ext cx="1423408" cy="192603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932854" y="2428475"/>
            <a:ext cx="349978" cy="1673687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4019" y="3070486"/>
            <a:ext cx="170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the initial state.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8938" y="4477957"/>
            <a:ext cx="1702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over time steps t=1 to t=T.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8378" y="4477957"/>
            <a:ext cx="230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state at time </a:t>
            </a:r>
            <a:r>
              <a:rPr lang="en-US" i="1" dirty="0"/>
              <a:t>t</a:t>
            </a:r>
            <a:r>
              <a:rPr lang="en-US" dirty="0"/>
              <a:t> conditional on state at time </a:t>
            </a:r>
            <a:r>
              <a:rPr lang="en-US" i="1" dirty="0"/>
              <a:t>t-1</a:t>
            </a:r>
            <a:r>
              <a:rPr lang="en-US" dirty="0"/>
              <a:t> and the parameters of the state process model.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015" y="4354507"/>
            <a:ext cx="230367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the observation at time </a:t>
            </a:r>
            <a:r>
              <a:rPr lang="en-US" i="1" dirty="0"/>
              <a:t>t </a:t>
            </a:r>
            <a:r>
              <a:rPr lang="en-US" dirty="0"/>
              <a:t>conditional on the state at time </a:t>
            </a:r>
            <a:r>
              <a:rPr lang="en-US" i="1" dirty="0"/>
              <a:t>t</a:t>
            </a:r>
            <a:r>
              <a:rPr lang="en-US" dirty="0"/>
              <a:t> and the parameters of the observation model.</a:t>
            </a:r>
          </a:p>
        </p:txBody>
      </p:sp>
    </p:spTree>
    <p:extLst>
      <p:ext uri="{BB962C8B-B14F-4D97-AF65-F5344CB8AC3E}">
        <p14:creationId xmlns:p14="http://schemas.microsoft.com/office/powerpoint/2010/main" val="42123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state-space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are interested in the marginal distribution of the observations,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439685"/>
              </p:ext>
            </p:extLst>
          </p:nvPr>
        </p:nvGraphicFramePr>
        <p:xfrm>
          <a:off x="3219450" y="3775075"/>
          <a:ext cx="44307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46500" imgH="520700" progId="Equation.3">
                  <p:embed/>
                </p:oleObj>
              </mc:Choice>
              <mc:Fallback>
                <p:oleObj name="Equation" r:id="rId2" imgW="3746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3775075"/>
                        <a:ext cx="44307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24608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500" imgH="482600" progId="Equation.3">
                  <p:embed/>
                </p:oleObj>
              </mc:Choice>
              <mc:Fallback>
                <p:oleObj name="Equation" r:id="rId4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28915"/>
              </p:ext>
            </p:extLst>
          </p:nvPr>
        </p:nvGraphicFramePr>
        <p:xfrm>
          <a:off x="3263922" y="3183238"/>
          <a:ext cx="3853117" cy="5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74800" imgH="215900" progId="Equation.3">
                  <p:embed/>
                </p:oleObj>
              </mc:Choice>
              <mc:Fallback>
                <p:oleObj name="Equation" r:id="rId6" imgW="1574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3922" y="3183238"/>
                        <a:ext cx="3853117" cy="5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23665" y="4389237"/>
            <a:ext cx="446558" cy="56541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30481" y="3600843"/>
            <a:ext cx="1241995" cy="9351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4854" y="5066300"/>
            <a:ext cx="304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likelihood estimates for the model 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515" y="4533779"/>
            <a:ext cx="304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of the parameters given the data from  time t=1 to time=T.</a:t>
            </a:r>
          </a:p>
        </p:txBody>
      </p:sp>
    </p:spTree>
    <p:extLst>
      <p:ext uri="{BB962C8B-B14F-4D97-AF65-F5344CB8AC3E}">
        <p14:creationId xmlns:p14="http://schemas.microsoft.com/office/powerpoint/2010/main" val="7442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state-space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are interested in the marginal distribution of the observations,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As before with mixed-effects models, we achieve this by integrating out the states in the joint distribution.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998825"/>
              </p:ext>
            </p:extLst>
          </p:nvPr>
        </p:nvGraphicFramePr>
        <p:xfrm>
          <a:off x="3263922" y="3774782"/>
          <a:ext cx="4341542" cy="61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70300" imgH="520700" progId="Equation.3">
                  <p:embed/>
                </p:oleObj>
              </mc:Choice>
              <mc:Fallback>
                <p:oleObj name="Equation" r:id="rId2" imgW="3670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22" y="3774782"/>
                        <a:ext cx="4341542" cy="614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24608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27500" imgH="482600" progId="Equation.3">
                  <p:embed/>
                </p:oleObj>
              </mc:Choice>
              <mc:Fallback>
                <p:oleObj name="Equation" r:id="rId4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28915"/>
              </p:ext>
            </p:extLst>
          </p:nvPr>
        </p:nvGraphicFramePr>
        <p:xfrm>
          <a:off x="3263922" y="3183238"/>
          <a:ext cx="3853117" cy="5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74800" imgH="215900" progId="Equation.3">
                  <p:embed/>
                </p:oleObj>
              </mc:Choice>
              <mc:Fallback>
                <p:oleObj name="Equation" r:id="rId6" imgW="1574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3922" y="3183238"/>
                        <a:ext cx="3853117" cy="5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8520"/>
              </p:ext>
            </p:extLst>
          </p:nvPr>
        </p:nvGraphicFramePr>
        <p:xfrm>
          <a:off x="427305" y="5572757"/>
          <a:ext cx="8493416" cy="115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43300" imgH="482600" progId="Equation.3">
                  <p:embed/>
                </p:oleObj>
              </mc:Choice>
              <mc:Fallback>
                <p:oleObj name="Equation" r:id="rId8" imgW="3543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7305" y="5572757"/>
                        <a:ext cx="8493416" cy="115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20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state-space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Various methods exist for obtaining the (log) likelihood, and then to maximize it.</a:t>
            </a:r>
          </a:p>
          <a:p>
            <a:pPr lvl="1"/>
            <a:r>
              <a:rPr lang="en-US" dirty="0" err="1"/>
              <a:t>Kalman</a:t>
            </a:r>
            <a:r>
              <a:rPr lang="en-US" dirty="0"/>
              <a:t> filter (</a:t>
            </a:r>
            <a:r>
              <a:rPr lang="en-US" dirty="0" err="1"/>
              <a:t>Kalman</a:t>
            </a:r>
            <a:r>
              <a:rPr lang="en-US" dirty="0"/>
              <a:t>, 1960)</a:t>
            </a:r>
          </a:p>
          <a:p>
            <a:pPr marL="914400" lvl="2" indent="0">
              <a:buNone/>
            </a:pPr>
            <a:r>
              <a:rPr lang="en-US" dirty="0"/>
              <a:t>Seminal work, for linear state and observation models when process and observation errors are Gaussian.</a:t>
            </a:r>
          </a:p>
          <a:p>
            <a:pPr lvl="1"/>
            <a:r>
              <a:rPr lang="en-US" dirty="0"/>
              <a:t>Additional filters relaxing some assumptions</a:t>
            </a:r>
          </a:p>
          <a:p>
            <a:pPr marL="914400" lvl="2" indent="0">
              <a:buNone/>
            </a:pPr>
            <a:r>
              <a:rPr lang="en-US" dirty="0"/>
              <a:t>(Extended </a:t>
            </a:r>
            <a:r>
              <a:rPr lang="en-US" dirty="0" err="1"/>
              <a:t>Kalman</a:t>
            </a:r>
            <a:r>
              <a:rPr lang="en-US" dirty="0"/>
              <a:t> filter, unscented </a:t>
            </a:r>
            <a:r>
              <a:rPr lang="en-US" dirty="0" err="1"/>
              <a:t>Kalman</a:t>
            </a:r>
            <a:r>
              <a:rPr lang="en-US" dirty="0"/>
              <a:t> filter, etc.)</a:t>
            </a:r>
          </a:p>
          <a:p>
            <a:pPr lvl="1"/>
            <a:r>
              <a:rPr lang="en-US" dirty="0"/>
              <a:t>Expectation-Maximization (EM) algorithm</a:t>
            </a:r>
          </a:p>
          <a:p>
            <a:pPr lvl="1"/>
            <a:r>
              <a:rPr lang="en-US" dirty="0"/>
              <a:t>Laplace approximation  (e.g. TMB)</a:t>
            </a:r>
          </a:p>
          <a:p>
            <a:pPr lvl="1"/>
            <a:r>
              <a:rPr lang="en-US" dirty="0"/>
              <a:t>Importance sampling</a:t>
            </a:r>
          </a:p>
          <a:p>
            <a:r>
              <a:rPr lang="en-US" dirty="0"/>
              <a:t>Estimation can also be achieved in a Bayesian framework. (</a:t>
            </a:r>
            <a:r>
              <a:rPr lang="en-US" sz="2800" dirty="0"/>
              <a:t>e.g. with Markov Chain Monte Carlo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41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state-space models in TMB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advantage of the conditional distribution for the states:</a:t>
            </a:r>
          </a:p>
          <a:p>
            <a:r>
              <a:rPr lang="en-US" dirty="0"/>
              <a:t>i.e. make the state variables the random effects, e.g.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a Schaefer biomass dynamics model:</a:t>
            </a:r>
          </a:p>
          <a:p>
            <a:endParaRPr lang="en-US" dirty="0"/>
          </a:p>
          <a:p>
            <a:r>
              <a:rPr lang="en-US" dirty="0"/>
              <a:t>Conditioned on the biomass at the previous time step, this model is </a:t>
            </a:r>
            <a:r>
              <a:rPr lang="en-US" b="1" dirty="0"/>
              <a:t>separable</a:t>
            </a:r>
            <a:r>
              <a:rPr lang="en-US" dirty="0"/>
              <a:t>, i.e. </a:t>
            </a:r>
            <a:r>
              <a:rPr lang="en-US" dirty="0" err="1"/>
              <a:t>ln</a:t>
            </a:r>
            <a:r>
              <a:rPr lang="en-US" dirty="0"/>
              <a:t>(</a:t>
            </a:r>
            <a:r>
              <a:rPr lang="en-US" i="1" dirty="0" err="1"/>
              <a:t>B</a:t>
            </a:r>
            <a:r>
              <a:rPr lang="en-US" i="1" baseline="-25000" dirty="0" err="1"/>
              <a:t>t</a:t>
            </a:r>
            <a:r>
              <a:rPr lang="en-US" dirty="0"/>
              <a:t>) does not depend on </a:t>
            </a:r>
            <a:r>
              <a:rPr lang="en-US" dirty="0" err="1"/>
              <a:t>ln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i="1" baseline="-25000" dirty="0"/>
              <a:t>t-2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45609"/>
              </p:ext>
            </p:extLst>
          </p:nvPr>
        </p:nvGraphicFramePr>
        <p:xfrm>
          <a:off x="3347555" y="1624563"/>
          <a:ext cx="1919852" cy="52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400" imgH="215900" progId="Equation.3">
                  <p:embed/>
                </p:oleObj>
              </mc:Choice>
              <mc:Fallback>
                <p:oleObj name="Equation" r:id="rId2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7555" y="1624563"/>
                        <a:ext cx="1919852" cy="525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571396"/>
              </p:ext>
            </p:extLst>
          </p:nvPr>
        </p:nvGraphicFramePr>
        <p:xfrm>
          <a:off x="995932" y="3210437"/>
          <a:ext cx="702786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82900" imgH="254000" progId="Equation.3">
                  <p:embed/>
                </p:oleObj>
              </mc:Choice>
              <mc:Fallback>
                <p:oleObj name="Equation" r:id="rId4" imgW="288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5932" y="3210437"/>
                        <a:ext cx="7027862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717776"/>
              </p:ext>
            </p:extLst>
          </p:nvPr>
        </p:nvGraphicFramePr>
        <p:xfrm>
          <a:off x="2061394" y="4411855"/>
          <a:ext cx="48355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68500" imgH="279400" progId="Equation.3">
                  <p:embed/>
                </p:oleObj>
              </mc:Choice>
              <mc:Fallback>
                <p:oleObj name="Equation" r:id="rId6" imgW="1968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394" y="4411855"/>
                        <a:ext cx="48355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309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EE8D-12C5-3E96-D1AF-2764DAE4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18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SE Alaska Steller sea lion pup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66201-666C-4B0C-C926-F20D9FA4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Counts at Forrester Island Complex</a:t>
            </a:r>
          </a:p>
          <a:p>
            <a:r>
              <a:rPr lang="en-US" dirty="0"/>
              <a:t>exponential growth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F6EC7-AC8E-15CC-1B03-12F30F4D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3" y="5180222"/>
            <a:ext cx="1972641" cy="1460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19067-DD37-9351-25C2-2B9AD6C9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92" y="3144478"/>
            <a:ext cx="3945282" cy="36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945CD-EFD9-6601-559F-EBA720447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06" y="2489200"/>
            <a:ext cx="1892300" cy="93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ED03BF-AD4E-4DDB-5044-D063155A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06" y="3846078"/>
            <a:ext cx="1816100" cy="93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941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Linear state-space production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dirty="0"/>
              <a:t>The </a:t>
            </a:r>
            <a:r>
              <a:rPr lang="en-US" sz="3400" dirty="0" err="1"/>
              <a:t>Gompertz</a:t>
            </a:r>
            <a:r>
              <a:rPr lang="en-US" sz="3400" dirty="0"/>
              <a:t> population dynamics model:</a:t>
            </a:r>
          </a:p>
          <a:p>
            <a:pPr marL="0" indent="0">
              <a:buNone/>
            </a:pPr>
            <a:endParaRPr lang="en-US" sz="3400" dirty="0"/>
          </a:p>
          <a:p>
            <a:endParaRPr lang="en-US" sz="3400" dirty="0"/>
          </a:p>
          <a:p>
            <a:r>
              <a:rPr lang="en-US" sz="3400" dirty="0"/>
              <a:t>Similar to other models, except density dependence is on </a:t>
            </a:r>
            <a:r>
              <a:rPr lang="en-US" sz="3400" dirty="0" err="1"/>
              <a:t>ln</a:t>
            </a:r>
            <a:r>
              <a:rPr lang="en-US" sz="3400" dirty="0"/>
              <a:t>(B) rather than B.</a:t>
            </a:r>
          </a:p>
          <a:p>
            <a:r>
              <a:rPr lang="en-US" sz="3400" dirty="0"/>
              <a:t>Application to </a:t>
            </a:r>
            <a:br>
              <a:rPr lang="en-US" sz="3400" dirty="0"/>
            </a:br>
            <a:r>
              <a:rPr lang="en-US" sz="3400" dirty="0"/>
              <a:t>lingcod survey data</a:t>
            </a:r>
            <a:br>
              <a:rPr lang="en-US" sz="3400" dirty="0"/>
            </a:br>
            <a:r>
              <a:rPr lang="en-US" sz="3400" dirty="0"/>
              <a:t>(</a:t>
            </a:r>
            <a:r>
              <a:rPr lang="en-US" sz="3400" dirty="0" err="1"/>
              <a:t>Schnute</a:t>
            </a:r>
            <a:r>
              <a:rPr lang="en-US" sz="3400" dirty="0"/>
              <a:t> 1994)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400" dirty="0" err="1"/>
              <a:t>Schnute</a:t>
            </a:r>
            <a:r>
              <a:rPr lang="en-US" sz="3400" dirty="0"/>
              <a:t>, J. T. (1994). A general framework for developing sequential fisheries models. Canadian Journal of Fisheries and Aquatic Sciences, 51(8), 1676-1688.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51" y="2570641"/>
            <a:ext cx="5048536" cy="304038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22999"/>
              </p:ext>
            </p:extLst>
          </p:nvPr>
        </p:nvGraphicFramePr>
        <p:xfrm>
          <a:off x="1473333" y="1388513"/>
          <a:ext cx="6362836" cy="594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17800" imgH="254000" progId="Equation.3">
                  <p:embed/>
                </p:oleObj>
              </mc:Choice>
              <mc:Fallback>
                <p:oleObj name="Equation" r:id="rId3" imgW="271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333" y="1388513"/>
                        <a:ext cx="6362836" cy="594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915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4DF6-B527-114A-9906-56C4963F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biomass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E042-AB4A-1945-A46D-57079270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Bt</a:t>
            </a:r>
            <a:r>
              <a:rPr lang="en-US" dirty="0"/>
              <a:t> = </a:t>
            </a:r>
            <a:r>
              <a:rPr lang="en-US" dirty="0" err="1"/>
              <a:t>Bt</a:t>
            </a:r>
            <a:r>
              <a:rPr lang="en-US" dirty="0"/>
              <a:t> exp(r + beta*ln(</a:t>
            </a:r>
            <a:r>
              <a:rPr lang="en-US" dirty="0" err="1"/>
              <a:t>Bt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LN(</a:t>
            </a:r>
            <a:r>
              <a:rPr lang="en-US" dirty="0" err="1"/>
              <a:t>Bt</a:t>
            </a:r>
            <a:r>
              <a:rPr lang="en-US" dirty="0"/>
              <a:t>) = LN(</a:t>
            </a:r>
            <a:r>
              <a:rPr lang="en-US" dirty="0" err="1"/>
              <a:t>Bt</a:t>
            </a:r>
            <a:r>
              <a:rPr lang="en-US" dirty="0"/>
              <a:t>) + r + beta*LN(</a:t>
            </a:r>
            <a:r>
              <a:rPr lang="en-US" dirty="0" err="1"/>
              <a:t>Bt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LN(</a:t>
            </a:r>
            <a:r>
              <a:rPr lang="en-US" dirty="0" err="1"/>
              <a:t>Bt</a:t>
            </a:r>
            <a:r>
              <a:rPr lang="en-US" dirty="0"/>
              <a:t>) = -r/beta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36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91CF-EE4E-9D46-9841-FE723777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for </a:t>
            </a:r>
            <a:r>
              <a:rPr lang="en-US" dirty="0" err="1"/>
              <a:t>cpp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A1441-DDD2-8C4E-A5D8-139FA9E2A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 in data</a:t>
            </a:r>
          </a:p>
          <a:p>
            <a:r>
              <a:rPr lang="en-US" dirty="0"/>
              <a:t>Length of data</a:t>
            </a:r>
          </a:p>
          <a:p>
            <a:r>
              <a:rPr lang="en-US" dirty="0"/>
              <a:t>Declare parameters</a:t>
            </a:r>
          </a:p>
          <a:p>
            <a:pPr lvl="1"/>
            <a:r>
              <a:rPr lang="en-US" dirty="0"/>
              <a:t>R,  beta, </a:t>
            </a:r>
            <a:r>
              <a:rPr lang="en-US" dirty="0" err="1"/>
              <a:t>Obs</a:t>
            </a:r>
            <a:r>
              <a:rPr lang="en-US" dirty="0"/>
              <a:t> variance, proc variance, </a:t>
            </a:r>
            <a:r>
              <a:rPr lang="en-US" dirty="0" err="1"/>
              <a:t>random_effects</a:t>
            </a:r>
            <a:endParaRPr lang="en-US" dirty="0"/>
          </a:p>
          <a:p>
            <a:r>
              <a:rPr lang="en-US" dirty="0"/>
              <a:t>Transformation of beta</a:t>
            </a:r>
          </a:p>
          <a:p>
            <a:r>
              <a:rPr lang="en-US" dirty="0"/>
              <a:t>Declare Vector of </a:t>
            </a:r>
            <a:r>
              <a:rPr lang="en-US" dirty="0" err="1"/>
              <a:t>logB</a:t>
            </a:r>
            <a:endParaRPr lang="en-US" dirty="0"/>
          </a:p>
          <a:p>
            <a:r>
              <a:rPr lang="en-US" dirty="0"/>
              <a:t>Populate </a:t>
            </a:r>
            <a:r>
              <a:rPr lang="en-US" dirty="0" err="1"/>
              <a:t>logB</a:t>
            </a:r>
            <a:r>
              <a:rPr lang="en-US" dirty="0"/>
              <a:t>(1) with –r/beta</a:t>
            </a:r>
          </a:p>
          <a:p>
            <a:r>
              <a:rPr lang="en-US" dirty="0"/>
              <a:t>Loop over time (Population update equation)</a:t>
            </a:r>
          </a:p>
          <a:p>
            <a:r>
              <a:rPr lang="en-US" dirty="0"/>
              <a:t>Likelihood function</a:t>
            </a:r>
          </a:p>
          <a:p>
            <a:pPr lvl="1"/>
            <a:r>
              <a:rPr lang="en-US" dirty="0"/>
              <a:t>Observations. [normal – </a:t>
            </a:r>
            <a:r>
              <a:rPr lang="en-US" dirty="0" err="1"/>
              <a:t>dnorm</a:t>
            </a:r>
            <a:r>
              <a:rPr lang="en-US" dirty="0"/>
              <a:t>()]</a:t>
            </a:r>
          </a:p>
          <a:p>
            <a:pPr lvl="1"/>
            <a:r>
              <a:rPr lang="en-US" dirty="0"/>
              <a:t>Process errors. [normal – </a:t>
            </a:r>
            <a:r>
              <a:rPr lang="en-US" dirty="0" err="1"/>
              <a:t>dnorm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7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570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bits</a:t>
            </a:r>
            <a:br>
              <a:rPr lang="en-US" dirty="0"/>
            </a:br>
            <a:r>
              <a:rPr lang="en-US" dirty="0"/>
              <a:t>(The “if”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/>
              <a:t>Combining statements:</a:t>
            </a:r>
          </a:p>
          <a:p>
            <a:pPr lvl="1">
              <a:buNone/>
            </a:pPr>
            <a:r>
              <a:rPr lang="en-US" altLang="en-US" sz="1800" dirty="0"/>
              <a:t>			 { statement; statement; 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State-space approach provides robust framework for simultaneously considering uncertainty associated with population processes and observations.</a:t>
            </a:r>
          </a:p>
          <a:p>
            <a:r>
              <a:rPr lang="en-US" dirty="0"/>
              <a:t>Increasingly being used for management advice.(e.g. SAM, age-structured state-space fisheries model (Nielsen &amp; Berg 2014) ).</a:t>
            </a:r>
          </a:p>
          <a:p>
            <a:r>
              <a:rPr lang="en-US" dirty="0"/>
              <a:t>Readily handles missing data.</a:t>
            </a:r>
          </a:p>
          <a:p>
            <a:r>
              <a:rPr lang="en-US" dirty="0"/>
              <a:t>Easy to extend the </a:t>
            </a:r>
            <a:r>
              <a:rPr lang="en-US" dirty="0" err="1"/>
              <a:t>univariate</a:t>
            </a:r>
            <a:r>
              <a:rPr lang="en-US" dirty="0"/>
              <a:t> models considered here:</a:t>
            </a:r>
          </a:p>
          <a:p>
            <a:pPr lvl="1"/>
            <a:r>
              <a:rPr lang="en-US" dirty="0"/>
              <a:t>Multiple state variables for population stages</a:t>
            </a:r>
          </a:p>
          <a:p>
            <a:pPr lvl="1"/>
            <a:r>
              <a:rPr lang="en-US" dirty="0"/>
              <a:t>Parameters or environmental covariates modeled as state variables, and include process model for these.</a:t>
            </a:r>
          </a:p>
          <a:p>
            <a:pPr lvl="1"/>
            <a:r>
              <a:rPr lang="en-US" dirty="0"/>
              <a:t>Hierarchical approach to share information among time series (e.g. common trends, Dynamic Factor analysis)</a:t>
            </a:r>
          </a:p>
        </p:txBody>
      </p:sp>
    </p:spTree>
    <p:extLst>
      <p:ext uri="{BB962C8B-B14F-4D97-AF65-F5344CB8AC3E}">
        <p14:creationId xmlns:p14="http://schemas.microsoft.com/office/powerpoint/2010/main" val="362134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5290"/>
            <a:ext cx="8229600" cy="6163280"/>
          </a:xfrm>
        </p:spPr>
        <p:txBody>
          <a:bodyPr>
            <a:noAutofit/>
          </a:bodyPr>
          <a:lstStyle/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de </a:t>
            </a:r>
            <a:r>
              <a:rPr lang="en-US" altLang="en-US" sz="1600" dirty="0" err="1"/>
              <a:t>Valpine</a:t>
            </a:r>
            <a:r>
              <a:rPr lang="en-US" altLang="en-US" sz="1600" dirty="0"/>
              <a:t>, P., &amp; Hastings, A. (2002). Fitting population models incorporating process noise and observation error. Ecological Monographs, 72(1), 57-76.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Harvey, A. C. (1990). Forecasting, structural time series models and the </a:t>
            </a:r>
            <a:r>
              <a:rPr lang="en-US" altLang="en-US" sz="1600" dirty="0" err="1"/>
              <a:t>Kalman</a:t>
            </a:r>
            <a:r>
              <a:rPr lang="en-US" altLang="en-US" sz="1600" dirty="0"/>
              <a:t> filter. Cambridge university press.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Holmes, E. E., Ward, E. J., &amp; Wills, K. (2012). </a:t>
            </a:r>
            <a:r>
              <a:rPr lang="en-US" altLang="en-US" sz="1600" dirty="0" err="1"/>
              <a:t>Marss</a:t>
            </a:r>
            <a:r>
              <a:rPr lang="en-US" altLang="en-US" sz="1600" dirty="0"/>
              <a:t>: Multivariate autoregressive state-space models for analyzing time-series data. The R Journal, 4(1), 11-19.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/>
              <a:t>Kalman</a:t>
            </a:r>
            <a:r>
              <a:rPr lang="en-US" altLang="en-US" sz="1600" dirty="0"/>
              <a:t>, R. E. 1960. A new approach to linear filtering and prediction problems. Transactions of the ASME–Journal of Basic Engineering 82(Series D): 35–45.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/>
              <a:t>Meinhold</a:t>
            </a:r>
            <a:r>
              <a:rPr lang="en-US" altLang="en-US" sz="1600" dirty="0"/>
              <a:t>, R. J., &amp; </a:t>
            </a:r>
            <a:r>
              <a:rPr lang="en-US" altLang="en-US" sz="1600" dirty="0" err="1"/>
              <a:t>Singpurwalla</a:t>
            </a:r>
            <a:r>
              <a:rPr lang="en-US" altLang="en-US" sz="1600" dirty="0"/>
              <a:t>, N. D. (1983). Understanding the </a:t>
            </a:r>
            <a:r>
              <a:rPr lang="en-US" altLang="en-US" sz="1600" dirty="0" err="1"/>
              <a:t>Kalman</a:t>
            </a:r>
            <a:r>
              <a:rPr lang="en-US" altLang="en-US" sz="1600" dirty="0"/>
              <a:t> filter. The American Statistician, 37(2), 123-127.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Nielsen, A. and Berg, C. W. 2014. Estimation of time-varying selectivity in stock assessments using state–space models. Fisheries Research 158(1):96–101.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Newman, K. B., Buckland, S. T., Morgan, B. J., King, R., </a:t>
            </a:r>
            <a:r>
              <a:rPr lang="en-US" altLang="en-US" sz="1600" dirty="0" err="1"/>
              <a:t>Borchers</a:t>
            </a:r>
            <a:r>
              <a:rPr lang="en-US" altLang="en-US" sz="1600" dirty="0"/>
              <a:t>, D. L., Cole, D. J., ... &amp; Thomas, L. (2014). </a:t>
            </a:r>
            <a:r>
              <a:rPr lang="en-US" altLang="en-US" sz="1600" dirty="0" err="1"/>
              <a:t>Modelling</a:t>
            </a:r>
            <a:r>
              <a:rPr lang="en-US" altLang="en-US" sz="1600" dirty="0"/>
              <a:t> Population Dynamics. Springer.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Pedersen, M.W., Berg, C.W., </a:t>
            </a:r>
            <a:r>
              <a:rPr lang="en-US" altLang="en-US" sz="1600" dirty="0" err="1"/>
              <a:t>Thygesen,U</a:t>
            </a:r>
            <a:r>
              <a:rPr lang="en-US" altLang="en-US" sz="1600" dirty="0"/>
              <a:t>. H., Nielsen, A., and Madsen, H. 2011. Estimation methods for nonlinear state-space models in ecology. Ecological </a:t>
            </a:r>
            <a:r>
              <a:rPr lang="en-US" altLang="en-US" sz="1600" dirty="0" err="1"/>
              <a:t>Modelling</a:t>
            </a:r>
            <a:r>
              <a:rPr lang="en-US" altLang="en-US" sz="1600" dirty="0"/>
              <a:t>, 222: 1394–1400.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Punt, A. E. (2003). Extending production models to include process error in the population dynamics. Canadian Journal of Fisheries and Aquatic Sciences, 60(10), 1217-1228.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/>
              <a:t>Schnute</a:t>
            </a:r>
            <a:r>
              <a:rPr lang="en-US" altLang="en-US" sz="1600" dirty="0"/>
              <a:t>, J. T. (1994). A general framework for developing sequential fisheries models. Canadian Journal of Fisheries and Aquatic Sciences, 51(8), 1676-1688.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Thorson, J. T., &amp; </a:t>
            </a:r>
            <a:r>
              <a:rPr lang="en-US" altLang="en-US" sz="1600" dirty="0" err="1"/>
              <a:t>Minto</a:t>
            </a:r>
            <a:r>
              <a:rPr lang="en-US" altLang="en-US" sz="1600" dirty="0"/>
              <a:t>, C. (2015). </a:t>
            </a:r>
            <a:r>
              <a:rPr lang="en-US" altLang="en-US" sz="1600" i="1" dirty="0"/>
              <a:t>Mixed effects: a unifying framework for statistical </a:t>
            </a:r>
            <a:r>
              <a:rPr lang="en-US" altLang="en-US" sz="1600" i="1" dirty="0" err="1"/>
              <a:t>modelling</a:t>
            </a:r>
            <a:r>
              <a:rPr lang="en-US" altLang="en-US" sz="1600" i="1" dirty="0"/>
              <a:t> in fisheries biology.</a:t>
            </a:r>
            <a:r>
              <a:rPr lang="en-US" altLang="en-US" sz="1600" dirty="0"/>
              <a:t> ICES Journal of Marine Science: Journal du </a:t>
            </a:r>
            <a:r>
              <a:rPr lang="en-US" altLang="en-US" sz="1600" dirty="0" err="1"/>
              <a:t>Conseil</a:t>
            </a:r>
            <a:r>
              <a:rPr lang="en-US" altLang="en-US" sz="1600" dirty="0"/>
              <a:t>, fsu213.</a:t>
            </a:r>
          </a:p>
        </p:txBody>
      </p:sp>
    </p:spTree>
    <p:extLst>
      <p:ext uri="{BB962C8B-B14F-4D97-AF65-F5344CB8AC3E}">
        <p14:creationId xmlns:p14="http://schemas.microsoft.com/office/powerpoint/2010/main" val="240139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OPERATORS:</a:t>
            </a:r>
          </a:p>
          <a:p>
            <a:pPr marL="457200" lvl="1" indent="0">
              <a:buNone/>
            </a:pPr>
            <a:r>
              <a:rPr lang="en-US" dirty="0"/>
              <a:t>==	Equal to (NOT =)</a:t>
            </a:r>
          </a:p>
          <a:p>
            <a:pPr marL="457200" lvl="1" indent="0">
              <a:buNone/>
            </a:pPr>
            <a:r>
              <a:rPr lang="en-US" dirty="0"/>
              <a:t>&lt;=	Less than or equal to</a:t>
            </a:r>
          </a:p>
          <a:p>
            <a:pPr marL="457200" lvl="1" indent="0">
              <a:buNone/>
            </a:pPr>
            <a:r>
              <a:rPr lang="en-US" dirty="0"/>
              <a:t>&gt;=	Greater than or equal to</a:t>
            </a:r>
          </a:p>
          <a:p>
            <a:pPr marL="457200" lvl="1" indent="0">
              <a:buNone/>
            </a:pPr>
            <a:r>
              <a:rPr lang="en-US" dirty="0"/>
              <a:t>&lt;	Less than</a:t>
            </a:r>
          </a:p>
          <a:p>
            <a:pPr marL="457200" lvl="1" indent="0">
              <a:buNone/>
            </a:pPr>
            <a:r>
              <a:rPr lang="en-US" dirty="0"/>
              <a:t>&gt;     Greater than</a:t>
            </a:r>
          </a:p>
          <a:p>
            <a:pPr marL="457200" lvl="1" indent="0">
              <a:buNone/>
            </a:pPr>
            <a:r>
              <a:rPr lang="en-US" dirty="0"/>
              <a:t>!=	Not equal to</a:t>
            </a:r>
          </a:p>
          <a:p>
            <a:endParaRPr lang="en-US" dirty="0"/>
          </a:p>
          <a:p>
            <a:r>
              <a:rPr lang="en-US" dirty="0"/>
              <a:t>LOGICAL OPERATORS:</a:t>
            </a:r>
          </a:p>
          <a:p>
            <a:pPr marL="457200" lvl="1" indent="0">
              <a:buNone/>
            </a:pPr>
            <a:r>
              <a:rPr lang="en-US" dirty="0"/>
              <a:t>&amp;&amp; 	Condition is true if both sub-conditions are true</a:t>
            </a:r>
          </a:p>
          <a:p>
            <a:pPr marL="457200" lvl="1" indent="0">
              <a:buNone/>
            </a:pPr>
            <a:r>
              <a:rPr lang="en-US" dirty="0"/>
              <a:t>||	Condition is true if one of the sub-conditions is true</a:t>
            </a:r>
          </a:p>
          <a:p>
            <a:pPr marL="457200" lvl="1" indent="0">
              <a:buNone/>
            </a:pPr>
            <a:r>
              <a:rPr lang="en-US" dirty="0"/>
              <a:t>!	Condition is true if sub-condition is false</a:t>
            </a:r>
          </a:p>
          <a:p>
            <a:endParaRPr lang="en-US" dirty="0"/>
          </a:p>
          <a:p>
            <a:r>
              <a:rPr lang="en-US" dirty="0"/>
              <a:t>Note: TMB may not work if a parameter or derived variable appears in a 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“for”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{ statements;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variable”).</a:t>
            </a:r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/>
              <a:t>Parameters and derived variables should not appear in the terminal condition.</a:t>
            </a:r>
          </a:p>
          <a:p>
            <a:endParaRPr lang="en-US" dirty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biomass(1) = 1; 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(year=0; year&lt;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year++)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biomass(year+1)=biomass(year)*r;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/>
          <a:p>
            <a:r>
              <a:rPr lang="en-US" dirty="0"/>
              <a:t>Vector &amp; matrix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hlinkClick r:id="rId2"/>
              </a:rPr>
              <a:t>http://kaskr.github.io/adcomp/matrix_arrays_8cpp-example.html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Extracting from arrays and matrices:</a:t>
            </a:r>
          </a:p>
          <a:p>
            <a:pPr>
              <a:buNone/>
            </a:pPr>
            <a:r>
              <a:rPr lang="en-US" altLang="en-US" sz="3600" dirty="0"/>
              <a:t>                    </a:t>
            </a:r>
            <a:r>
              <a:rPr lang="en-US" altLang="en-US" dirty="0">
                <a:solidFill>
                  <a:schemeClr val="hlink"/>
                </a:solidFill>
              </a:rPr>
              <a:t>vector = </a:t>
            </a:r>
            <a:r>
              <a:rPr lang="en-US" altLang="en-US" dirty="0" err="1">
                <a:solidFill>
                  <a:schemeClr val="hlink"/>
                </a:solidFill>
              </a:rPr>
              <a:t>matrix.col</a:t>
            </a:r>
            <a:r>
              <a:rPr lang="en-US" altLang="en-US" dirty="0">
                <a:solidFill>
                  <a:schemeClr val="hlink"/>
                </a:solidFill>
              </a:rPr>
              <a:t>(index)</a:t>
            </a:r>
          </a:p>
          <a:p>
            <a:pPr>
              <a:buNone/>
            </a:pPr>
            <a:r>
              <a:rPr lang="en-US" altLang="en-US" dirty="0">
                <a:solidFill>
                  <a:schemeClr val="hlink"/>
                </a:solidFill>
              </a:rPr>
              <a:t>                       vector = </a:t>
            </a:r>
            <a:r>
              <a:rPr lang="en-US" altLang="en-US" dirty="0" err="1">
                <a:solidFill>
                  <a:schemeClr val="hlink"/>
                </a:solidFill>
              </a:rPr>
              <a:t>matrix.row</a:t>
            </a:r>
            <a:r>
              <a:rPr lang="en-US" altLang="en-US" dirty="0">
                <a:solidFill>
                  <a:schemeClr val="hlink"/>
                </a:solidFill>
              </a:rPr>
              <a:t>(index)</a:t>
            </a:r>
          </a:p>
          <a:p>
            <a:pPr>
              <a:buNone/>
            </a:pPr>
            <a:r>
              <a:rPr lang="en-US" altLang="en-US" dirty="0">
                <a:solidFill>
                  <a:schemeClr val="hlink"/>
                </a:solidFill>
              </a:rPr>
              <a:t>                       vector = </a:t>
            </a:r>
            <a:r>
              <a:rPr lang="en-US" altLang="en-US" dirty="0" err="1">
                <a:solidFill>
                  <a:schemeClr val="hlink"/>
                </a:solidFill>
              </a:rPr>
              <a:t>matrix.diagonal</a:t>
            </a:r>
            <a:r>
              <a:rPr lang="en-US" altLang="en-US" dirty="0">
                <a:solidFill>
                  <a:schemeClr val="hlink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en-US" dirty="0" err="1"/>
              <a:t>Subvectors</a:t>
            </a:r>
            <a:r>
              <a:rPr lang="en-US" altLang="en-US" dirty="0"/>
              <a:t>: extract a subset of a vector:</a:t>
            </a:r>
          </a:p>
          <a:p>
            <a:pPr>
              <a:buNone/>
            </a:pPr>
            <a:r>
              <a:rPr lang="en-US" altLang="en-US" dirty="0">
                <a:solidFill>
                  <a:schemeClr val="hlink"/>
                </a:solidFill>
              </a:rPr>
              <a:t>                       vector2 = vector1(index1,index2)</a:t>
            </a:r>
          </a:p>
          <a:p>
            <a:pPr>
              <a:buNone/>
            </a:pPr>
            <a:r>
              <a:rPr lang="en-US" altLang="en-US" dirty="0">
                <a:solidFill>
                  <a:schemeClr val="hlink"/>
                </a:solidFill>
              </a:rPr>
              <a:t>NB: arrays start at 0,  so index1=2 is element 3!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error modeling in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Measurement </a:t>
            </a:r>
            <a:r>
              <a:rPr lang="en-US" b="1" dirty="0"/>
              <a:t>OR</a:t>
            </a:r>
            <a:r>
              <a:rPr lang="en-US" dirty="0"/>
              <a:t> Process error estimators</a:t>
            </a:r>
          </a:p>
          <a:p>
            <a:r>
              <a:rPr lang="en-US" dirty="0"/>
              <a:t>Total error estimators (errors in variables models)</a:t>
            </a:r>
          </a:p>
          <a:p>
            <a:pPr lvl="1"/>
            <a:r>
              <a:rPr lang="en-US" dirty="0"/>
              <a:t>e.g. linear model: error in both the X’s and the Y’s</a:t>
            </a:r>
          </a:p>
          <a:p>
            <a:r>
              <a:rPr lang="en-US" dirty="0"/>
              <a:t>Penalized likelihood models</a:t>
            </a:r>
          </a:p>
          <a:p>
            <a:pPr lvl="1"/>
            <a:r>
              <a:rPr lang="en-US" dirty="0"/>
              <a:t>Penalty added to likelihood function that describes the deviation of a parameter from distribution, estimated like a normal parameter.</a:t>
            </a:r>
          </a:p>
          <a:p>
            <a:pPr lvl="1"/>
            <a:r>
              <a:rPr lang="en-US" dirty="0"/>
              <a:t>e.g. recruitment deviations around a stock-recruit curve.</a:t>
            </a:r>
          </a:p>
          <a:p>
            <a:pPr lvl="1"/>
            <a:r>
              <a:rPr lang="en-US" dirty="0"/>
              <a:t>Many statistical stock assessment models use this approach to obtain MLEs (integration over the random effects is achieved when doing Bayesian estimation).</a:t>
            </a:r>
          </a:p>
          <a:p>
            <a:r>
              <a:rPr lang="en-US" dirty="0"/>
              <a:t>State-space models</a:t>
            </a:r>
          </a:p>
          <a:p>
            <a:pPr lvl="1"/>
            <a:r>
              <a:rPr lang="en-US" dirty="0"/>
              <a:t>Formally account for both process and observation error.</a:t>
            </a:r>
          </a:p>
          <a:p>
            <a:endParaRPr lang="en-US" dirty="0"/>
          </a:p>
          <a:p>
            <a:r>
              <a:rPr lang="en-US" dirty="0"/>
              <a:t>Reading: Comparing among error models, Punt (2003)</a:t>
            </a:r>
          </a:p>
        </p:txBody>
      </p:sp>
    </p:spTree>
    <p:extLst>
      <p:ext uri="{BB962C8B-B14F-4D97-AF65-F5344CB8AC3E}">
        <p14:creationId xmlns:p14="http://schemas.microsoft.com/office/powerpoint/2010/main" val="43391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case of mixed-effects models</a:t>
            </a:r>
          </a:p>
          <a:p>
            <a:r>
              <a:rPr lang="en-US" dirty="0"/>
              <a:t>As with mixed-effects models, the aim is to partition variance.</a:t>
            </a:r>
          </a:p>
          <a:p>
            <a:r>
              <a:rPr lang="en-US" dirty="0"/>
              <a:t>Two discrete time processes running in parallel.</a:t>
            </a:r>
          </a:p>
          <a:p>
            <a:pPr lvl="1"/>
            <a:r>
              <a:rPr lang="en-US" dirty="0"/>
              <a:t>State process model</a:t>
            </a:r>
          </a:p>
          <a:p>
            <a:pPr lvl="1"/>
            <a:r>
              <a:rPr lang="en-US" dirty="0"/>
              <a:t>Observation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4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State-space modeling, hidden process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72651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723361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population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 = 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125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69" grpId="0"/>
      <p:bldP spid="70" grpId="0"/>
      <p:bldP spid="83" grpId="0"/>
    </p:bld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10580</TotalTime>
  <Words>1869</Words>
  <Application>Microsoft Macintosh PowerPoint</Application>
  <PresentationFormat>On-screen Show (4:3)</PresentationFormat>
  <Paragraphs>252</Paragraphs>
  <Slides>31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Narrow</vt:lpstr>
      <vt:lpstr>Calibri</vt:lpstr>
      <vt:lpstr>Times New Roman</vt:lpstr>
      <vt:lpstr>NOAA Divider Slides</vt:lpstr>
      <vt:lpstr>NOAA Title Options</vt:lpstr>
      <vt:lpstr>GFAY_Custom</vt:lpstr>
      <vt:lpstr>Equation</vt:lpstr>
      <vt:lpstr>MAR 580: Models for Marine Ecosystem-Based Management</vt:lpstr>
      <vt:lpstr>Review</vt:lpstr>
      <vt:lpstr>Programming bits (The “if” statement)</vt:lpstr>
      <vt:lpstr>Constructing conditions</vt:lpstr>
      <vt:lpstr>The “for” statement</vt:lpstr>
      <vt:lpstr>Vector &amp; matrix functions</vt:lpstr>
      <vt:lpstr>Process error modeling in fisheries</vt:lpstr>
      <vt:lpstr>State-space models</vt:lpstr>
      <vt:lpstr>State-space modeling, hidden process</vt:lpstr>
      <vt:lpstr>State-space modeling, hidden process</vt:lpstr>
      <vt:lpstr>State-space modeling, hidden process</vt:lpstr>
      <vt:lpstr>State-space model: exponential growth</vt:lpstr>
      <vt:lpstr>State-space model: exponential growth</vt:lpstr>
      <vt:lpstr>State-space model: exponential growth</vt:lpstr>
      <vt:lpstr>State-space models: exponential growth</vt:lpstr>
      <vt:lpstr>State-space models: exponential growth</vt:lpstr>
      <vt:lpstr>State-space models: exponential growth</vt:lpstr>
      <vt:lpstr>State-space models: exponential growth</vt:lpstr>
      <vt:lpstr>State-space models, more generally</vt:lpstr>
      <vt:lpstr>Relationship between models and parameters</vt:lpstr>
      <vt:lpstr>Inference for state-space models</vt:lpstr>
      <vt:lpstr>Inference for state-space models</vt:lpstr>
      <vt:lpstr>Inference for state-space models</vt:lpstr>
      <vt:lpstr>Estimating state-space models</vt:lpstr>
      <vt:lpstr>Estimating state-space models in TMB</vt:lpstr>
      <vt:lpstr>Example:  SE Alaska Steller sea lion pup production</vt:lpstr>
      <vt:lpstr>Exercise: Linear state-space production model</vt:lpstr>
      <vt:lpstr>Initial biomass</vt:lpstr>
      <vt:lpstr>Pseudocode for cpp</vt:lpstr>
      <vt:lpstr>Take homes</vt:lpstr>
      <vt:lpstr>Recommended Reading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489</cp:revision>
  <dcterms:created xsi:type="dcterms:W3CDTF">2014-06-04T00:44:42Z</dcterms:created>
  <dcterms:modified xsi:type="dcterms:W3CDTF">2022-09-07T21:59:51Z</dcterms:modified>
  <cp:category/>
</cp:coreProperties>
</file>